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58" r:id="rId3"/>
    <p:sldId id="257" r:id="rId4"/>
    <p:sldId id="259" r:id="rId5"/>
    <p:sldId id="261" r:id="rId6"/>
    <p:sldId id="264" r:id="rId7"/>
    <p:sldId id="267" r:id="rId8"/>
    <p:sldId id="263" r:id="rId9"/>
    <p:sldId id="260" r:id="rId10"/>
    <p:sldId id="268" r:id="rId11"/>
    <p:sldId id="265" r:id="rId12"/>
    <p:sldId id="262"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60"/>
  </p:normalViewPr>
  <p:slideViewPr>
    <p:cSldViewPr snapToGrid="0">
      <p:cViewPr varScale="1">
        <p:scale>
          <a:sx n="93" d="100"/>
          <a:sy n="93" d="100"/>
        </p:scale>
        <p:origin x="92"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6CAD04-4CAE-4AF7-99FC-321BB1F8596E}" type="datetimeFigureOut">
              <a:rPr lang="en-GB" smtClean="0"/>
              <a:t>09/10/2022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4DFCA0-EE1E-4B75-9DBE-15DECF5F79E9}" type="slidenum">
              <a:rPr lang="en-GB" smtClean="0"/>
              <a:t>‹#›</a:t>
            </a:fld>
            <a:endParaRPr lang="en-GB"/>
          </a:p>
        </p:txBody>
      </p:sp>
    </p:spTree>
    <p:extLst>
      <p:ext uri="{BB962C8B-B14F-4D97-AF65-F5344CB8AC3E}">
        <p14:creationId xmlns:p14="http://schemas.microsoft.com/office/powerpoint/2010/main" val="25973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https://www.youtube.com/watch?v=RG0XN4ccvWQ</a:t>
            </a:r>
          </a:p>
        </p:txBody>
      </p:sp>
      <p:sp>
        <p:nvSpPr>
          <p:cNvPr id="4" name="Slide Number Placeholder 3"/>
          <p:cNvSpPr>
            <a:spLocks noGrp="1"/>
          </p:cNvSpPr>
          <p:nvPr>
            <p:ph type="sldNum" sz="quarter" idx="5"/>
          </p:nvPr>
        </p:nvSpPr>
        <p:spPr/>
        <p:txBody>
          <a:bodyPr/>
          <a:lstStyle/>
          <a:p>
            <a:fld id="{DA4DFCA0-EE1E-4B75-9DBE-15DECF5F79E9}" type="slidenum">
              <a:rPr lang="en-GB" smtClean="0"/>
              <a:t>7</a:t>
            </a:fld>
            <a:endParaRPr lang="en-GB"/>
          </a:p>
        </p:txBody>
      </p:sp>
    </p:spTree>
    <p:extLst>
      <p:ext uri="{BB962C8B-B14F-4D97-AF65-F5344CB8AC3E}">
        <p14:creationId xmlns:p14="http://schemas.microsoft.com/office/powerpoint/2010/main" val="128971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https://www.youtube.com/watch?v=wozJBEBphGs</a:t>
            </a:r>
          </a:p>
        </p:txBody>
      </p:sp>
      <p:sp>
        <p:nvSpPr>
          <p:cNvPr id="4" name="Slide Number Placeholder 3"/>
          <p:cNvSpPr>
            <a:spLocks noGrp="1"/>
          </p:cNvSpPr>
          <p:nvPr>
            <p:ph type="sldNum" sz="quarter" idx="5"/>
          </p:nvPr>
        </p:nvSpPr>
        <p:spPr/>
        <p:txBody>
          <a:bodyPr/>
          <a:lstStyle/>
          <a:p>
            <a:fld id="{DA4DFCA0-EE1E-4B75-9DBE-15DECF5F79E9}" type="slidenum">
              <a:rPr lang="en-GB" smtClean="0"/>
              <a:t>13</a:t>
            </a:fld>
            <a:endParaRPr lang="en-GB"/>
          </a:p>
        </p:txBody>
      </p:sp>
    </p:spTree>
    <p:extLst>
      <p:ext uri="{BB962C8B-B14F-4D97-AF65-F5344CB8AC3E}">
        <p14:creationId xmlns:p14="http://schemas.microsoft.com/office/powerpoint/2010/main" val="3531602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135028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3022225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89968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1614812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748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3523999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30066617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1047811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312220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C46960-44D1-4BF8-84A3-1DB6DBB01546}" type="datetimeFigureOut">
              <a:rPr lang="en-GB" smtClean="0"/>
              <a:t>09/10/2022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2751339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C46960-44D1-4BF8-84A3-1DB6DBB01546}"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324178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C46960-44D1-4BF8-84A3-1DB6DBB01546}" type="datetimeFigureOut">
              <a:rPr lang="en-GB" smtClean="0"/>
              <a:t>09/10/2022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98971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C46960-44D1-4BF8-84A3-1DB6DBB01546}" type="datetimeFigureOut">
              <a:rPr lang="en-GB" smtClean="0"/>
              <a:t>09/10/2022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29893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C46960-44D1-4BF8-84A3-1DB6DBB01546}" type="datetimeFigureOut">
              <a:rPr lang="en-GB" smtClean="0"/>
              <a:t>09/10/2022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1071712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C46960-44D1-4BF8-84A3-1DB6DBB01546}"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172113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46960-44D1-4BF8-84A3-1DB6DBB01546}" type="datetimeFigureOut">
              <a:rPr lang="en-GB" smtClean="0"/>
              <a:t>09/10/2022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E31267-B800-4B34-8D3A-781261F2FC9E}" type="slidenum">
              <a:rPr lang="en-GB" smtClean="0"/>
              <a:t>‹#›</a:t>
            </a:fld>
            <a:endParaRPr lang="en-GB"/>
          </a:p>
        </p:txBody>
      </p:sp>
    </p:spTree>
    <p:extLst>
      <p:ext uri="{BB962C8B-B14F-4D97-AF65-F5344CB8AC3E}">
        <p14:creationId xmlns:p14="http://schemas.microsoft.com/office/powerpoint/2010/main" val="201728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C46960-44D1-4BF8-84A3-1DB6DBB01546}" type="datetimeFigureOut">
              <a:rPr lang="en-GB" smtClean="0"/>
              <a:t>09/10/2022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6E31267-B800-4B34-8D3A-781261F2FC9E}" type="slidenum">
              <a:rPr lang="en-GB" smtClean="0"/>
              <a:t>‹#›</a:t>
            </a:fld>
            <a:endParaRPr lang="en-GB"/>
          </a:p>
        </p:txBody>
      </p:sp>
    </p:spTree>
    <p:extLst>
      <p:ext uri="{BB962C8B-B14F-4D97-AF65-F5344CB8AC3E}">
        <p14:creationId xmlns:p14="http://schemas.microsoft.com/office/powerpoint/2010/main" val="8527971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urriculumforwales.gov.wales/2021/12/03/the-new-relationships-and-sexuality-education-rse-code-what-it-is-and-what-its-no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urriculumforwales.gov.wales/2021/12/03/the-new-relationships-and-sexuality-education-rse-code-what-it-is-and-what-its-no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wozJBEBphGs?feature=oembed" TargetMode="External"/><Relationship Id="rId5" Type="http://schemas.openxmlformats.org/officeDocument/2006/relationships/hyperlink" Target="https://www.youtube.com/watch?v=wozJBEBphGs"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hwb.gov.wales/curriculum-for-wales/designing-your-curriculum/cross-cutting-themes-for-designing-your-curriculu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hwb.gov.wales/api/storage/421e40ad-dbc6-4d6c-ba38-7d49433a1019/2-sexual-health-and-well-being-strand-mandatory-content.pdf" TargetMode="External"/><Relationship Id="rId2" Type="http://schemas.openxmlformats.org/officeDocument/2006/relationships/hyperlink" Target="https://hwb.gov.wales/api/storage/7563a23c-98f6-4147-a8c5-92fe48fa5898/1-relationships-and-identity-strand-mandatory-content.pdf"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hwb.gov.wales/api/storage/a25c8a68-6ec7-4e8c-a33d-12e22bca7fea/3-empowerment-safety-and-respect-strand-mandatory-content.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RG0XN4ccvWQ?feature=oembed" TargetMode="External"/><Relationship Id="rId5" Type="http://schemas.openxmlformats.org/officeDocument/2006/relationships/hyperlink" Target="https://www.youtube.com/watch?v=RG0XN4ccvWQ" TargetMode="Externa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hyperlink" Target="https://curriculumforwales.gov.wales/2021/12/03/the-new-relationships-and-sexuality-education-rse-code-what-it-is-and-what-its-no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5ABDD8-45BB-BAAA-AC8E-EDD57FFD0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1946" y="2563753"/>
            <a:ext cx="2184512" cy="2063856"/>
          </a:xfrm>
          <a:prstGeom prst="rect">
            <a:avLst/>
          </a:prstGeom>
        </p:spPr>
      </p:pic>
      <p:sp>
        <p:nvSpPr>
          <p:cNvPr id="6" name="TextBox 5">
            <a:extLst>
              <a:ext uri="{FF2B5EF4-FFF2-40B4-BE49-F238E27FC236}">
                <a16:creationId xmlns:a16="http://schemas.microsoft.com/office/drawing/2014/main" id="{BDE73739-480E-3896-FF23-EE146DE41B36}"/>
              </a:ext>
            </a:extLst>
          </p:cNvPr>
          <p:cNvSpPr txBox="1"/>
          <p:nvPr/>
        </p:nvSpPr>
        <p:spPr>
          <a:xfrm>
            <a:off x="1017526" y="333363"/>
            <a:ext cx="8353353" cy="1754326"/>
          </a:xfrm>
          <a:prstGeom prst="rect">
            <a:avLst/>
          </a:prstGeom>
          <a:noFill/>
        </p:spPr>
        <p:txBody>
          <a:bodyPr wrap="square" rtlCol="0">
            <a:spAutoFit/>
          </a:bodyPr>
          <a:lstStyle/>
          <a:p>
            <a:pPr algn="ctr"/>
            <a:r>
              <a:rPr lang="en-GB" sz="5400" dirty="0"/>
              <a:t>Relationships and Sexuality Education (RSE)</a:t>
            </a:r>
          </a:p>
        </p:txBody>
      </p:sp>
      <p:sp>
        <p:nvSpPr>
          <p:cNvPr id="7" name="TextBox 6">
            <a:extLst>
              <a:ext uri="{FF2B5EF4-FFF2-40B4-BE49-F238E27FC236}">
                <a16:creationId xmlns:a16="http://schemas.microsoft.com/office/drawing/2014/main" id="{E097C96C-116F-3D82-E808-2F9B56F8A13A}"/>
              </a:ext>
            </a:extLst>
          </p:cNvPr>
          <p:cNvSpPr txBox="1"/>
          <p:nvPr/>
        </p:nvSpPr>
        <p:spPr>
          <a:xfrm>
            <a:off x="1017526" y="4979921"/>
            <a:ext cx="8353353" cy="1754326"/>
          </a:xfrm>
          <a:prstGeom prst="rect">
            <a:avLst/>
          </a:prstGeom>
          <a:noFill/>
        </p:spPr>
        <p:txBody>
          <a:bodyPr wrap="square" rtlCol="0">
            <a:spAutoFit/>
          </a:bodyPr>
          <a:lstStyle/>
          <a:p>
            <a:pPr algn="ctr"/>
            <a:r>
              <a:rPr lang="en-GB" sz="5400" dirty="0"/>
              <a:t>Cwrt Rawlin Primary School</a:t>
            </a:r>
          </a:p>
        </p:txBody>
      </p:sp>
    </p:spTree>
    <p:extLst>
      <p:ext uri="{BB962C8B-B14F-4D97-AF65-F5344CB8AC3E}">
        <p14:creationId xmlns:p14="http://schemas.microsoft.com/office/powerpoint/2010/main" val="2408930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5085-FB3E-D745-6716-034B3848419B}"/>
              </a:ext>
            </a:extLst>
          </p:cNvPr>
          <p:cNvSpPr>
            <a:spLocks noGrp="1"/>
          </p:cNvSpPr>
          <p:nvPr>
            <p:ph type="title"/>
          </p:nvPr>
        </p:nvSpPr>
        <p:spPr>
          <a:xfrm>
            <a:off x="134194" y="27890"/>
            <a:ext cx="8596668" cy="1320800"/>
          </a:xfrm>
        </p:spPr>
        <p:txBody>
          <a:bodyPr/>
          <a:lstStyle/>
          <a:p>
            <a:r>
              <a:rPr lang="en-GB" dirty="0"/>
              <a:t>What it is and what it’s not…</a:t>
            </a:r>
          </a:p>
        </p:txBody>
      </p:sp>
      <p:sp>
        <p:nvSpPr>
          <p:cNvPr id="3" name="Content Placeholder 2">
            <a:extLst>
              <a:ext uri="{FF2B5EF4-FFF2-40B4-BE49-F238E27FC236}">
                <a16:creationId xmlns:a16="http://schemas.microsoft.com/office/drawing/2014/main" id="{3FB4A6CE-EDE0-2246-8445-A3649C0094D7}"/>
              </a:ext>
            </a:extLst>
          </p:cNvPr>
          <p:cNvSpPr>
            <a:spLocks noGrp="1"/>
          </p:cNvSpPr>
          <p:nvPr>
            <p:ph idx="1"/>
          </p:nvPr>
        </p:nvSpPr>
        <p:spPr>
          <a:xfrm>
            <a:off x="457328" y="688290"/>
            <a:ext cx="8596668" cy="738329"/>
          </a:xfrm>
        </p:spPr>
        <p:txBody>
          <a:bodyPr/>
          <a:lstStyle/>
          <a:p>
            <a:pPr marL="0" indent="0">
              <a:buNone/>
            </a:pPr>
            <a:r>
              <a:rPr lang="en-GB" dirty="0">
                <a:hlinkClick r:id="rId2"/>
              </a:rPr>
              <a:t>The new Relationships and Sexuality Education (RSE) Code – what it is and what it’s not! | Curriculum for Wales Blog (</a:t>
            </a:r>
            <a:r>
              <a:rPr lang="en-GB" dirty="0" err="1">
                <a:hlinkClick r:id="rId2"/>
              </a:rPr>
              <a:t>gov.wales</a:t>
            </a:r>
            <a:r>
              <a:rPr lang="en-GB" dirty="0">
                <a:hlinkClick r:id="rId2"/>
              </a:rPr>
              <a:t>)</a:t>
            </a:r>
            <a:endParaRPr lang="en-GB" sz="3200" dirty="0">
              <a:solidFill>
                <a:srgbClr val="1F1F1F"/>
              </a:solidFill>
            </a:endParaRPr>
          </a:p>
        </p:txBody>
      </p:sp>
      <p:sp>
        <p:nvSpPr>
          <p:cNvPr id="10" name="Thought Bubble: Cloud 9">
            <a:extLst>
              <a:ext uri="{FF2B5EF4-FFF2-40B4-BE49-F238E27FC236}">
                <a16:creationId xmlns:a16="http://schemas.microsoft.com/office/drawing/2014/main" id="{5ED0BC41-EC53-D11A-37F1-967BF16ABC6D}"/>
              </a:ext>
            </a:extLst>
          </p:cNvPr>
          <p:cNvSpPr/>
          <p:nvPr/>
        </p:nvSpPr>
        <p:spPr>
          <a:xfrm>
            <a:off x="134195" y="1426621"/>
            <a:ext cx="6610364" cy="2774120"/>
          </a:xfrm>
          <a:prstGeom prst="cloudCallout">
            <a:avLst>
              <a:gd name="adj1" fmla="val 65279"/>
              <a:gd name="adj2" fmla="val -561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rgbClr val="373737"/>
                </a:solidFill>
              </a:rPr>
              <a:t>… ensure that they (the RSE strands) are covered from within the context of the Health and Wellbeing Area. This will ensure the positive and protective nature of RSE is realised through the lens of emotional wellbeing and healthy relationships.</a:t>
            </a:r>
            <a:endParaRPr lang="en-GB" dirty="0"/>
          </a:p>
        </p:txBody>
      </p:sp>
      <p:sp>
        <p:nvSpPr>
          <p:cNvPr id="5" name="Thought Bubble: Cloud 4">
            <a:extLst>
              <a:ext uri="{FF2B5EF4-FFF2-40B4-BE49-F238E27FC236}">
                <a16:creationId xmlns:a16="http://schemas.microsoft.com/office/drawing/2014/main" id="{AF309258-DC79-117F-76A2-ABA88B212D21}"/>
              </a:ext>
            </a:extLst>
          </p:cNvPr>
          <p:cNvSpPr/>
          <p:nvPr/>
        </p:nvSpPr>
        <p:spPr>
          <a:xfrm>
            <a:off x="3327590" y="4200742"/>
            <a:ext cx="6457143" cy="2475238"/>
          </a:xfrm>
          <a:prstGeom prst="cloudCallout">
            <a:avLst>
              <a:gd name="adj1" fmla="val 25853"/>
              <a:gd name="adj2" fmla="val -159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rgbClr val="373737"/>
                </a:solidFill>
              </a:rPr>
              <a:t>Whereas learners in phase 3 of the RSE Code will learn about sexual health, young children and learners in early stages of development will learn about personal hygiene and how we keep ourselves clean.</a:t>
            </a:r>
            <a:endParaRPr lang="en-GB" dirty="0"/>
          </a:p>
        </p:txBody>
      </p:sp>
    </p:spTree>
    <p:extLst>
      <p:ext uri="{BB962C8B-B14F-4D97-AF65-F5344CB8AC3E}">
        <p14:creationId xmlns:p14="http://schemas.microsoft.com/office/powerpoint/2010/main" val="663468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5085-FB3E-D745-6716-034B3848419B}"/>
              </a:ext>
            </a:extLst>
          </p:cNvPr>
          <p:cNvSpPr>
            <a:spLocks noGrp="1"/>
          </p:cNvSpPr>
          <p:nvPr>
            <p:ph type="title"/>
          </p:nvPr>
        </p:nvSpPr>
        <p:spPr>
          <a:xfrm>
            <a:off x="152149" y="92929"/>
            <a:ext cx="8596668" cy="1320800"/>
          </a:xfrm>
        </p:spPr>
        <p:txBody>
          <a:bodyPr/>
          <a:lstStyle/>
          <a:p>
            <a:r>
              <a:rPr lang="en-GB" dirty="0"/>
              <a:t>What it is and what it’s not…</a:t>
            </a:r>
          </a:p>
        </p:txBody>
      </p:sp>
      <p:sp>
        <p:nvSpPr>
          <p:cNvPr id="3" name="Content Placeholder 2">
            <a:extLst>
              <a:ext uri="{FF2B5EF4-FFF2-40B4-BE49-F238E27FC236}">
                <a16:creationId xmlns:a16="http://schemas.microsoft.com/office/drawing/2014/main" id="{3FB4A6CE-EDE0-2246-8445-A3649C0094D7}"/>
              </a:ext>
            </a:extLst>
          </p:cNvPr>
          <p:cNvSpPr>
            <a:spLocks noGrp="1"/>
          </p:cNvSpPr>
          <p:nvPr>
            <p:ph idx="1"/>
          </p:nvPr>
        </p:nvSpPr>
        <p:spPr>
          <a:xfrm>
            <a:off x="461533" y="753329"/>
            <a:ext cx="8596668" cy="660400"/>
          </a:xfrm>
        </p:spPr>
        <p:txBody>
          <a:bodyPr/>
          <a:lstStyle/>
          <a:p>
            <a:pPr marL="0" indent="0">
              <a:buNone/>
            </a:pPr>
            <a:r>
              <a:rPr lang="en-GB" dirty="0">
                <a:hlinkClick r:id="rId2"/>
              </a:rPr>
              <a:t>The new Relationships and Sexuality Education (RSE) Code – what it is and what it’s not! | Curriculum for Wales Blog (</a:t>
            </a:r>
            <a:r>
              <a:rPr lang="en-GB" dirty="0" err="1">
                <a:hlinkClick r:id="rId2"/>
              </a:rPr>
              <a:t>gov.wales</a:t>
            </a:r>
            <a:r>
              <a:rPr lang="en-GB" dirty="0">
                <a:hlinkClick r:id="rId2"/>
              </a:rPr>
              <a:t>)</a:t>
            </a:r>
            <a:endParaRPr lang="en-GB" sz="3200" dirty="0">
              <a:solidFill>
                <a:srgbClr val="1F1F1F"/>
              </a:solidFill>
            </a:endParaRPr>
          </a:p>
          <a:p>
            <a:pPr marL="0" indent="0">
              <a:buNone/>
            </a:pPr>
            <a:endParaRPr lang="en-GB" dirty="0"/>
          </a:p>
        </p:txBody>
      </p:sp>
      <p:sp>
        <p:nvSpPr>
          <p:cNvPr id="16" name="Thought Bubble: Cloud 15">
            <a:extLst>
              <a:ext uri="{FF2B5EF4-FFF2-40B4-BE49-F238E27FC236}">
                <a16:creationId xmlns:a16="http://schemas.microsoft.com/office/drawing/2014/main" id="{A87527ED-DDC3-C2D3-A7DD-1886347C7B23}"/>
              </a:ext>
            </a:extLst>
          </p:cNvPr>
          <p:cNvSpPr/>
          <p:nvPr/>
        </p:nvSpPr>
        <p:spPr>
          <a:xfrm>
            <a:off x="-67857" y="1489757"/>
            <a:ext cx="5943852" cy="2979516"/>
          </a:xfrm>
          <a:prstGeom prst="cloudCallout">
            <a:avLst>
              <a:gd name="adj1" fmla="val 70545"/>
              <a:gd name="adj2" fmla="val -522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0" u="none" strike="noStrike" baseline="0" dirty="0">
                <a:solidFill>
                  <a:srgbClr val="373737"/>
                </a:solidFill>
              </a:rPr>
              <a:t>… schools will be empowered to create their curriculum and whole-school approaches that are tailor-made for their pupils; ensuring that all learners can engage in RSE in ways that are appropriate, relevant and meaningful for them.</a:t>
            </a:r>
            <a:endParaRPr lang="en-GB" dirty="0"/>
          </a:p>
        </p:txBody>
      </p:sp>
      <p:sp>
        <p:nvSpPr>
          <p:cNvPr id="17" name="Thought Bubble: Cloud 16">
            <a:extLst>
              <a:ext uri="{FF2B5EF4-FFF2-40B4-BE49-F238E27FC236}">
                <a16:creationId xmlns:a16="http://schemas.microsoft.com/office/drawing/2014/main" id="{E6DB5277-DDDB-F5FB-5D9F-BEA5C4E0B481}"/>
              </a:ext>
            </a:extLst>
          </p:cNvPr>
          <p:cNvSpPr/>
          <p:nvPr/>
        </p:nvSpPr>
        <p:spPr>
          <a:xfrm>
            <a:off x="3788229" y="3654047"/>
            <a:ext cx="8043970" cy="3111024"/>
          </a:xfrm>
          <a:prstGeom prst="cloudCallout">
            <a:avLst>
              <a:gd name="adj1" fmla="val 5698"/>
              <a:gd name="adj2" fmla="val -111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700" b="0" i="0" u="none" strike="noStrike" baseline="0" dirty="0">
                <a:solidFill>
                  <a:srgbClr val="373737"/>
                </a:solidFill>
              </a:rPr>
              <a:t>… schools will develop an RSE curriculum that truly reflects the experiences that our children and young people are having in the world around them. </a:t>
            </a:r>
          </a:p>
          <a:p>
            <a:r>
              <a:rPr lang="en-GB" sz="1700" dirty="0">
                <a:solidFill>
                  <a:srgbClr val="373737"/>
                </a:solidFill>
              </a:rPr>
              <a:t>…</a:t>
            </a:r>
            <a:r>
              <a:rPr lang="en-GB" sz="1700" b="0" i="0" u="none" strike="noStrike" baseline="0" dirty="0">
                <a:solidFill>
                  <a:srgbClr val="373737"/>
                </a:solidFill>
              </a:rPr>
              <a:t>RSE will be designed in response to learners’ developing skills, knowledge, capacities and needs; as well as well as ensuring that they encounter RSE topics in away that is appropriate for their chronological age.</a:t>
            </a:r>
            <a:endParaRPr lang="en-GB" sz="1700" dirty="0"/>
          </a:p>
        </p:txBody>
      </p:sp>
    </p:spTree>
    <p:extLst>
      <p:ext uri="{BB962C8B-B14F-4D97-AF65-F5344CB8AC3E}">
        <p14:creationId xmlns:p14="http://schemas.microsoft.com/office/powerpoint/2010/main" val="203807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9A22-03F6-B940-8BEE-E3D6522CC82F}"/>
              </a:ext>
            </a:extLst>
          </p:cNvPr>
          <p:cNvSpPr>
            <a:spLocks noGrp="1"/>
          </p:cNvSpPr>
          <p:nvPr>
            <p:ph type="title"/>
          </p:nvPr>
        </p:nvSpPr>
        <p:spPr/>
        <p:txBody>
          <a:bodyPr/>
          <a:lstStyle/>
          <a:p>
            <a:r>
              <a:rPr lang="en-GB" dirty="0"/>
              <a:t>Communication with Parents</a:t>
            </a:r>
          </a:p>
        </p:txBody>
      </p:sp>
      <p:sp>
        <p:nvSpPr>
          <p:cNvPr id="3" name="Content Placeholder 2">
            <a:extLst>
              <a:ext uri="{FF2B5EF4-FFF2-40B4-BE49-F238E27FC236}">
                <a16:creationId xmlns:a16="http://schemas.microsoft.com/office/drawing/2014/main" id="{66D3E2ED-CF07-75E8-BDEB-A44A430E0B54}"/>
              </a:ext>
            </a:extLst>
          </p:cNvPr>
          <p:cNvSpPr>
            <a:spLocks noGrp="1"/>
          </p:cNvSpPr>
          <p:nvPr>
            <p:ph idx="1"/>
          </p:nvPr>
        </p:nvSpPr>
        <p:spPr>
          <a:xfrm>
            <a:off x="433137" y="1526293"/>
            <a:ext cx="9281504" cy="4936384"/>
          </a:xfrm>
        </p:spPr>
        <p:txBody>
          <a:bodyPr>
            <a:normAutofit/>
          </a:bodyPr>
          <a:lstStyle/>
          <a:p>
            <a:pPr marL="457200" lvl="1" indent="0">
              <a:buFontTx/>
              <a:buNone/>
            </a:pPr>
            <a:r>
              <a:rPr lang="en-GB" altLang="en-US" sz="2200" i="1" dirty="0">
                <a:solidFill>
                  <a:srgbClr val="1F1F1F"/>
                </a:solidFill>
                <a:cs typeface="Arial" panose="020B0604020202020204" pitchFamily="34" charset="0"/>
              </a:rPr>
              <a:t>‘Communicating effectively with parents and carers on an ongoing basis is an important way to foster positive relationships in order to engage them in purposeful and meaningful dialogue.’</a:t>
            </a:r>
            <a:endParaRPr lang="en-GB" altLang="en-US" sz="2200" i="1" dirty="0">
              <a:cs typeface="Arial" panose="020B0604020202020204" pitchFamily="34" charset="0"/>
            </a:endParaRPr>
          </a:p>
          <a:p>
            <a:pPr marL="457200" lvl="1" indent="0">
              <a:buFontTx/>
              <a:buNone/>
            </a:pPr>
            <a:endParaRPr lang="en-GB" altLang="en-US" sz="2200" dirty="0">
              <a:cs typeface="Arial" panose="020B0604020202020204" pitchFamily="34" charset="0"/>
            </a:endParaRPr>
          </a:p>
          <a:p>
            <a:pPr marL="457200" lvl="1" indent="0">
              <a:buFontTx/>
              <a:buNone/>
            </a:pPr>
            <a:r>
              <a:rPr lang="en-GB" altLang="en-US" sz="2200" dirty="0">
                <a:cs typeface="Arial" panose="020B0604020202020204" pitchFamily="34" charset="0"/>
              </a:rPr>
              <a:t>We will inform others of our RSE curriculum through the follow means;</a:t>
            </a:r>
          </a:p>
          <a:p>
            <a:pPr marL="457200" lvl="1" indent="0">
              <a:buFontTx/>
              <a:buNone/>
            </a:pPr>
            <a:endParaRPr lang="en-GB" altLang="en-US" sz="2200" dirty="0">
              <a:cs typeface="Arial" panose="020B0604020202020204" pitchFamily="34" charset="0"/>
            </a:endParaRPr>
          </a:p>
          <a:p>
            <a:pPr marL="457200" lvl="1" indent="0">
              <a:buFontTx/>
              <a:buAutoNum type="arabicPeriod"/>
            </a:pPr>
            <a:r>
              <a:rPr lang="en-GB" altLang="en-US" sz="2200" dirty="0">
                <a:cs typeface="Arial" panose="020B0604020202020204" pitchFamily="34" charset="0"/>
              </a:rPr>
              <a:t> School Website (RSE Policy, Curriculum Overview etc.)</a:t>
            </a:r>
          </a:p>
          <a:p>
            <a:pPr marL="457200" lvl="1" indent="0">
              <a:buFontTx/>
              <a:buAutoNum type="arabicPeriod"/>
            </a:pPr>
            <a:r>
              <a:rPr lang="en-GB" altLang="en-US" sz="2200" dirty="0">
                <a:cs typeface="Arial" panose="020B0604020202020204" pitchFamily="34" charset="0"/>
              </a:rPr>
              <a:t> School Prospectus</a:t>
            </a:r>
          </a:p>
          <a:p>
            <a:pPr marL="457200" lvl="1" indent="0">
              <a:buFontTx/>
              <a:buAutoNum type="arabicPeriod"/>
            </a:pPr>
            <a:r>
              <a:rPr lang="en-GB" altLang="en-US" sz="2200" dirty="0">
                <a:cs typeface="Arial" panose="020B0604020202020204" pitchFamily="34" charset="0"/>
              </a:rPr>
              <a:t> School Newsletter</a:t>
            </a:r>
          </a:p>
          <a:p>
            <a:pPr marL="457200" lvl="1" indent="0">
              <a:buFontTx/>
              <a:buAutoNum type="arabicPeriod"/>
            </a:pPr>
            <a:r>
              <a:rPr lang="en-GB" altLang="en-US" sz="2200" dirty="0">
                <a:cs typeface="Arial" panose="020B0604020202020204" pitchFamily="34" charset="0"/>
              </a:rPr>
              <a:t> Parents Curriculum Evening (early October 2022)</a:t>
            </a:r>
          </a:p>
          <a:p>
            <a:endParaRPr lang="en-GB" dirty="0"/>
          </a:p>
        </p:txBody>
      </p:sp>
    </p:spTree>
    <p:extLst>
      <p:ext uri="{BB962C8B-B14F-4D97-AF65-F5344CB8AC3E}">
        <p14:creationId xmlns:p14="http://schemas.microsoft.com/office/powerpoint/2010/main" val="13477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65214-E3E2-D2D2-34C5-2B304F98C719}"/>
              </a:ext>
            </a:extLst>
          </p:cNvPr>
          <p:cNvSpPr>
            <a:spLocks noGrp="1"/>
          </p:cNvSpPr>
          <p:nvPr>
            <p:ph type="title"/>
          </p:nvPr>
        </p:nvSpPr>
        <p:spPr/>
        <p:txBody>
          <a:bodyPr/>
          <a:lstStyle/>
          <a:p>
            <a:r>
              <a:rPr lang="en-GB" dirty="0"/>
              <a:t>Case Study</a:t>
            </a:r>
          </a:p>
        </p:txBody>
      </p:sp>
      <p:pic>
        <p:nvPicPr>
          <p:cNvPr id="4" name="Online Media 3" title="Relationship and Sexuality Education with yr1 at Blaenymaes Primary">
            <a:hlinkClick r:id="" action="ppaction://media"/>
            <a:extLst>
              <a:ext uri="{FF2B5EF4-FFF2-40B4-BE49-F238E27FC236}">
                <a16:creationId xmlns:a16="http://schemas.microsoft.com/office/drawing/2014/main" id="{77E86BCE-4010-C752-3E8D-70FC59F9322F}"/>
              </a:ext>
            </a:extLst>
          </p:cNvPr>
          <p:cNvPicPr>
            <a:picLocks noRot="1" noChangeAspect="1"/>
          </p:cNvPicPr>
          <p:nvPr>
            <a:videoFile r:link="rId1"/>
          </p:nvPr>
        </p:nvPicPr>
        <p:blipFill>
          <a:blip r:embed="rId4"/>
          <a:stretch>
            <a:fillRect/>
          </a:stretch>
        </p:blipFill>
        <p:spPr>
          <a:xfrm>
            <a:off x="1084618" y="1519416"/>
            <a:ext cx="8189384" cy="4627002"/>
          </a:xfrm>
          <a:prstGeom prst="rect">
            <a:avLst/>
          </a:prstGeom>
        </p:spPr>
      </p:pic>
      <p:sp>
        <p:nvSpPr>
          <p:cNvPr id="5" name="TextBox 4">
            <a:extLst>
              <a:ext uri="{FF2B5EF4-FFF2-40B4-BE49-F238E27FC236}">
                <a16:creationId xmlns:a16="http://schemas.microsoft.com/office/drawing/2014/main" id="{1D07C805-B6EA-A752-6BC5-ABE8EB2150DB}"/>
              </a:ext>
            </a:extLst>
          </p:cNvPr>
          <p:cNvSpPr txBox="1"/>
          <p:nvPr/>
        </p:nvSpPr>
        <p:spPr>
          <a:xfrm>
            <a:off x="2567882" y="6339888"/>
            <a:ext cx="6098290" cy="369332"/>
          </a:xfrm>
          <a:prstGeom prst="rect">
            <a:avLst/>
          </a:prstGeom>
          <a:noFill/>
        </p:spPr>
        <p:txBody>
          <a:bodyPr wrap="square">
            <a:spAutoFit/>
          </a:bodyPr>
          <a:lstStyle/>
          <a:p>
            <a:r>
              <a:rPr lang="en-GB" dirty="0">
                <a:hlinkClick r:id="rId5"/>
              </a:rPr>
              <a:t>https://www.youtube.com/watch?v=wozJBEBphGs</a:t>
            </a:r>
            <a:r>
              <a:rPr lang="en-GB" dirty="0"/>
              <a:t> </a:t>
            </a:r>
          </a:p>
        </p:txBody>
      </p:sp>
    </p:spTree>
    <p:extLst>
      <p:ext uri="{BB962C8B-B14F-4D97-AF65-F5344CB8AC3E}">
        <p14:creationId xmlns:p14="http://schemas.microsoft.com/office/powerpoint/2010/main" val="213149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7204-C101-E507-EA09-EC0BED109F68}"/>
              </a:ext>
            </a:extLst>
          </p:cNvPr>
          <p:cNvSpPr>
            <a:spLocks noGrp="1"/>
          </p:cNvSpPr>
          <p:nvPr>
            <p:ph type="title"/>
          </p:nvPr>
        </p:nvSpPr>
        <p:spPr/>
        <p:txBody>
          <a:bodyPr/>
          <a:lstStyle/>
          <a:p>
            <a:r>
              <a:rPr lang="en-GB" dirty="0"/>
              <a:t>Welsh Government believes…</a:t>
            </a:r>
          </a:p>
        </p:txBody>
      </p:sp>
      <p:sp>
        <p:nvSpPr>
          <p:cNvPr id="3" name="Content Placeholder 2">
            <a:extLst>
              <a:ext uri="{FF2B5EF4-FFF2-40B4-BE49-F238E27FC236}">
                <a16:creationId xmlns:a16="http://schemas.microsoft.com/office/drawing/2014/main" id="{DFAD9A9E-34D6-CD90-78EC-819E19C0E36F}"/>
              </a:ext>
            </a:extLst>
          </p:cNvPr>
          <p:cNvSpPr>
            <a:spLocks noGrp="1"/>
          </p:cNvSpPr>
          <p:nvPr>
            <p:ph idx="1"/>
          </p:nvPr>
        </p:nvSpPr>
        <p:spPr>
          <a:xfrm>
            <a:off x="677333" y="1333786"/>
            <a:ext cx="8996055" cy="5335145"/>
          </a:xfrm>
        </p:spPr>
        <p:txBody>
          <a:bodyPr>
            <a:normAutofit/>
          </a:bodyPr>
          <a:lstStyle/>
          <a:p>
            <a:pPr marL="0" indent="0">
              <a:buFontTx/>
              <a:buNone/>
              <a:defRPr/>
            </a:pPr>
            <a:r>
              <a:rPr lang="en-GB" sz="2000" dirty="0">
                <a:solidFill>
                  <a:srgbClr val="1F1F1F"/>
                </a:solidFill>
                <a:cs typeface="Arial" panose="020B0604020202020204" pitchFamily="34" charset="0"/>
              </a:rPr>
              <a:t>..all children and young people have the right to receive high-quality, holistic and </a:t>
            </a:r>
            <a:r>
              <a:rPr lang="en-GB" sz="2000" i="1" dirty="0">
                <a:solidFill>
                  <a:srgbClr val="0360A6"/>
                </a:solidFill>
                <a:cs typeface="Arial" panose="020B0604020202020204" pitchFamily="34" charset="0"/>
              </a:rPr>
              <a:t>inclusive</a:t>
            </a:r>
            <a:r>
              <a:rPr lang="en-GB" sz="2000" dirty="0">
                <a:solidFill>
                  <a:srgbClr val="1F1F1F"/>
                </a:solidFill>
                <a:cs typeface="Arial" panose="020B0604020202020204" pitchFamily="34" charset="0"/>
              </a:rPr>
              <a:t> education about relationships and sexuality. </a:t>
            </a:r>
          </a:p>
          <a:p>
            <a:pPr marL="0" indent="0">
              <a:buFontTx/>
              <a:buNone/>
              <a:defRPr/>
            </a:pPr>
            <a:endParaRPr lang="en-GB" sz="2000" dirty="0">
              <a:solidFill>
                <a:srgbClr val="1F1F1F"/>
              </a:solidFill>
              <a:cs typeface="Arial" panose="020B0604020202020204" pitchFamily="34" charset="0"/>
            </a:endParaRPr>
          </a:p>
          <a:p>
            <a:pPr>
              <a:buFont typeface="Arial" panose="020B0604020202020204" pitchFamily="34" charset="0"/>
              <a:buChar char="•"/>
              <a:defRPr/>
            </a:pPr>
            <a:r>
              <a:rPr lang="en-GB" sz="2000" dirty="0">
                <a:solidFill>
                  <a:srgbClr val="1F1F1F"/>
                </a:solidFill>
              </a:rPr>
              <a:t>help increase learners’ understanding of and participation in healthy, safe, and fulfilling relationships</a:t>
            </a:r>
          </a:p>
          <a:p>
            <a:pPr>
              <a:buFont typeface="Arial" panose="020B0604020202020204" pitchFamily="34" charset="0"/>
              <a:buChar char="•"/>
              <a:defRPr/>
            </a:pPr>
            <a:r>
              <a:rPr lang="en-GB" sz="2000" dirty="0">
                <a:solidFill>
                  <a:srgbClr val="1F1F1F"/>
                </a:solidFill>
              </a:rPr>
              <a:t>help young people recognise abusive or unhealthy relationships and seek support</a:t>
            </a:r>
          </a:p>
          <a:p>
            <a:pPr>
              <a:buFont typeface="Arial" panose="020B0604020202020204" pitchFamily="34" charset="0"/>
              <a:buChar char="•"/>
              <a:defRPr/>
            </a:pPr>
            <a:r>
              <a:rPr lang="en-GB" sz="2000" dirty="0">
                <a:solidFill>
                  <a:srgbClr val="1F1F1F"/>
                </a:solidFill>
              </a:rPr>
              <a:t>help reduce all </a:t>
            </a:r>
            <a:r>
              <a:rPr lang="en-GB" sz="2000" i="1" dirty="0">
                <a:solidFill>
                  <a:srgbClr val="0360A6"/>
                </a:solidFill>
              </a:rPr>
              <a:t>bullying</a:t>
            </a:r>
            <a:r>
              <a:rPr lang="en-GB" sz="2000" dirty="0">
                <a:solidFill>
                  <a:srgbClr val="1F1F1F"/>
                </a:solidFill>
              </a:rPr>
              <a:t>, including homophobic, </a:t>
            </a:r>
            <a:r>
              <a:rPr lang="en-GB" sz="2000" dirty="0" err="1">
                <a:solidFill>
                  <a:srgbClr val="1F1F1F"/>
                </a:solidFill>
              </a:rPr>
              <a:t>biphobic</a:t>
            </a:r>
            <a:r>
              <a:rPr lang="en-GB" sz="2000" dirty="0">
                <a:solidFill>
                  <a:srgbClr val="1F1F1F"/>
                </a:solidFill>
              </a:rPr>
              <a:t> and transphobic bullying, and increase safety and well-being for all learners</a:t>
            </a:r>
          </a:p>
          <a:p>
            <a:pPr>
              <a:buFont typeface="Arial" panose="020B0604020202020204" pitchFamily="34" charset="0"/>
              <a:buChar char="•"/>
              <a:defRPr/>
            </a:pPr>
            <a:r>
              <a:rPr lang="en-GB" sz="2000" dirty="0">
                <a:solidFill>
                  <a:srgbClr val="1F1F1F"/>
                </a:solidFill>
              </a:rPr>
              <a:t>help all learners make informed decisions about sexual intimacy and reproductive health</a:t>
            </a:r>
          </a:p>
          <a:p>
            <a:pPr>
              <a:buFont typeface="Arial" panose="020B0604020202020204" pitchFamily="34" charset="0"/>
              <a:buChar char="•"/>
              <a:defRPr/>
            </a:pPr>
            <a:r>
              <a:rPr lang="en-GB" sz="2000" dirty="0">
                <a:solidFill>
                  <a:srgbClr val="1F1F1F"/>
                </a:solidFill>
              </a:rPr>
              <a:t>help promote equality and equity of sex, gender and sexuality</a:t>
            </a:r>
          </a:p>
          <a:p>
            <a:pPr>
              <a:buFont typeface="Arial" panose="020B0604020202020204" pitchFamily="34" charset="0"/>
              <a:buChar char="•"/>
              <a:defRPr/>
            </a:pPr>
            <a:r>
              <a:rPr lang="en-GB" sz="2000" dirty="0">
                <a:solidFill>
                  <a:srgbClr val="1F1F1F"/>
                </a:solidFill>
              </a:rPr>
              <a:t>increase </a:t>
            </a:r>
            <a:r>
              <a:rPr lang="en-GB" sz="2000" i="1" dirty="0">
                <a:solidFill>
                  <a:srgbClr val="0360A6"/>
                </a:solidFill>
              </a:rPr>
              <a:t>awareness, knowledge and understanding</a:t>
            </a:r>
            <a:r>
              <a:rPr lang="en-GB" sz="2000" dirty="0">
                <a:solidFill>
                  <a:srgbClr val="1F1F1F"/>
                </a:solidFill>
              </a:rPr>
              <a:t> of gender-based and sexual violence</a:t>
            </a:r>
          </a:p>
        </p:txBody>
      </p:sp>
    </p:spTree>
    <p:extLst>
      <p:ext uri="{BB962C8B-B14F-4D97-AF65-F5344CB8AC3E}">
        <p14:creationId xmlns:p14="http://schemas.microsoft.com/office/powerpoint/2010/main" val="303410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1946C-B31A-9FED-C4D5-88E5A31E3F8A}"/>
              </a:ext>
            </a:extLst>
          </p:cNvPr>
          <p:cNvSpPr>
            <a:spLocks noGrp="1"/>
          </p:cNvSpPr>
          <p:nvPr>
            <p:ph type="title"/>
          </p:nvPr>
        </p:nvSpPr>
        <p:spPr/>
        <p:txBody>
          <a:bodyPr/>
          <a:lstStyle/>
          <a:p>
            <a:r>
              <a:rPr lang="en-GB" dirty="0"/>
              <a:t>RSE Code of Practice</a:t>
            </a:r>
          </a:p>
        </p:txBody>
      </p:sp>
      <p:sp>
        <p:nvSpPr>
          <p:cNvPr id="3" name="Content Placeholder 2">
            <a:extLst>
              <a:ext uri="{FF2B5EF4-FFF2-40B4-BE49-F238E27FC236}">
                <a16:creationId xmlns:a16="http://schemas.microsoft.com/office/drawing/2014/main" id="{97A005E2-C727-AD25-1706-CB77C8FB8A17}"/>
              </a:ext>
            </a:extLst>
          </p:cNvPr>
          <p:cNvSpPr>
            <a:spLocks noGrp="1"/>
          </p:cNvSpPr>
          <p:nvPr>
            <p:ph idx="1"/>
          </p:nvPr>
        </p:nvSpPr>
        <p:spPr>
          <a:xfrm>
            <a:off x="440012" y="1423164"/>
            <a:ext cx="5926412" cy="5300770"/>
          </a:xfrm>
        </p:spPr>
        <p:txBody>
          <a:bodyPr>
            <a:normAutofit fontScale="92500" lnSpcReduction="10000"/>
          </a:bodyPr>
          <a:lstStyle/>
          <a:p>
            <a:pPr marL="0" indent="0" algn="ctr">
              <a:buFontTx/>
              <a:buNone/>
            </a:pPr>
            <a:endParaRPr lang="en-GB" altLang="en-US" sz="2800" i="1" dirty="0">
              <a:solidFill>
                <a:srgbClr val="0360A6"/>
              </a:solidFill>
            </a:endParaRPr>
          </a:p>
          <a:p>
            <a:pPr marL="0" indent="0" algn="ctr">
              <a:buFontTx/>
              <a:buNone/>
            </a:pPr>
            <a:endParaRPr lang="en-GB" altLang="en-US" sz="2800" i="1" dirty="0">
              <a:solidFill>
                <a:srgbClr val="0360A6"/>
              </a:solidFill>
            </a:endParaRPr>
          </a:p>
          <a:p>
            <a:pPr marL="0" indent="0" algn="ctr">
              <a:buFontTx/>
              <a:buNone/>
            </a:pPr>
            <a:r>
              <a:rPr lang="en-GB" altLang="en-US" sz="2800" i="1" dirty="0">
                <a:solidFill>
                  <a:srgbClr val="0360A6"/>
                </a:solidFill>
              </a:rPr>
              <a:t>Relationships</a:t>
            </a:r>
            <a:r>
              <a:rPr lang="en-GB" altLang="en-US" sz="2800" dirty="0">
                <a:solidFill>
                  <a:srgbClr val="1F1F1F"/>
                </a:solidFill>
              </a:rPr>
              <a:t> and </a:t>
            </a:r>
            <a:r>
              <a:rPr lang="en-GB" altLang="en-US" sz="2800" i="1" dirty="0">
                <a:solidFill>
                  <a:srgbClr val="0360A6"/>
                </a:solidFill>
              </a:rPr>
              <a:t>Sexuality</a:t>
            </a:r>
            <a:r>
              <a:rPr lang="en-GB" altLang="en-US" sz="2800" dirty="0">
                <a:solidFill>
                  <a:srgbClr val="1F1F1F"/>
                </a:solidFill>
              </a:rPr>
              <a:t> Education (RSE) is a statutory requirement in the Curriculum for Wales framework and is mandatory for all learners from ages 3 to 16.</a:t>
            </a:r>
          </a:p>
          <a:p>
            <a:pPr marL="0" indent="0">
              <a:buFontTx/>
              <a:buNone/>
            </a:pPr>
            <a:endParaRPr lang="en-GB" altLang="en-US" sz="2800" dirty="0">
              <a:solidFill>
                <a:srgbClr val="1F1F1F"/>
              </a:solidFill>
            </a:endParaRPr>
          </a:p>
          <a:p>
            <a:pPr marL="0" indent="0">
              <a:buFontTx/>
              <a:buNone/>
            </a:pPr>
            <a:endParaRPr lang="en-GB" altLang="en-US" sz="2800" dirty="0">
              <a:solidFill>
                <a:srgbClr val="1F1F1F"/>
              </a:solidFill>
            </a:endParaRPr>
          </a:p>
          <a:p>
            <a:pPr marL="0" indent="0">
              <a:buFontTx/>
              <a:buNone/>
            </a:pPr>
            <a:endParaRPr lang="en-GB" altLang="en-US" sz="2000" dirty="0">
              <a:solidFill>
                <a:srgbClr val="1F1F1F"/>
              </a:solidFill>
            </a:endParaRPr>
          </a:p>
          <a:p>
            <a:pPr marL="0" indent="0" algn="ctr">
              <a:buNone/>
            </a:pPr>
            <a:r>
              <a:rPr lang="en-GB" altLang="en-US" sz="2000" u="sng" dirty="0">
                <a:solidFill>
                  <a:srgbClr val="0563C1"/>
                </a:solidFill>
                <a:cs typeface="Calibri" panose="020F0502020204030204" pitchFamily="34" charset="0"/>
                <a:hlinkClick r:id="rId2"/>
              </a:rPr>
              <a:t>https://hwb.gov.wales/curriculum-for-wales/designing-your-curriculum/cross-cutting-themes-for-designing-your-curriculum/</a:t>
            </a:r>
            <a:endParaRPr lang="en-GB" altLang="en-US" sz="2000" u="sng" dirty="0">
              <a:solidFill>
                <a:srgbClr val="0563C1"/>
              </a:solidFill>
              <a:cs typeface="Calibri" panose="020F0502020204030204" pitchFamily="34" charset="0"/>
            </a:endParaRPr>
          </a:p>
        </p:txBody>
      </p:sp>
      <p:pic>
        <p:nvPicPr>
          <p:cNvPr id="5" name="Picture 4">
            <a:extLst>
              <a:ext uri="{FF2B5EF4-FFF2-40B4-BE49-F238E27FC236}">
                <a16:creationId xmlns:a16="http://schemas.microsoft.com/office/drawing/2014/main" id="{3824F876-9D5F-1B14-4BF2-E361270F662B}"/>
              </a:ext>
            </a:extLst>
          </p:cNvPr>
          <p:cNvPicPr>
            <a:picLocks noChangeAspect="1"/>
          </p:cNvPicPr>
          <p:nvPr/>
        </p:nvPicPr>
        <p:blipFill rotWithShape="1">
          <a:blip r:embed="rId3"/>
          <a:srcRect l="28636" t="12432" r="32801" b="5864"/>
          <a:stretch/>
        </p:blipFill>
        <p:spPr>
          <a:xfrm>
            <a:off x="6366424" y="1423164"/>
            <a:ext cx="3729917" cy="5268429"/>
          </a:xfrm>
          <a:prstGeom prst="rect">
            <a:avLst/>
          </a:prstGeom>
        </p:spPr>
      </p:pic>
    </p:spTree>
    <p:extLst>
      <p:ext uri="{BB962C8B-B14F-4D97-AF65-F5344CB8AC3E}">
        <p14:creationId xmlns:p14="http://schemas.microsoft.com/office/powerpoint/2010/main" val="278917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D6CFB-9C37-D737-2BA8-4DE8FBD03151}"/>
              </a:ext>
            </a:extLst>
          </p:cNvPr>
          <p:cNvSpPr>
            <a:spLocks noGrp="1"/>
          </p:cNvSpPr>
          <p:nvPr>
            <p:ph type="title"/>
          </p:nvPr>
        </p:nvSpPr>
        <p:spPr>
          <a:xfrm>
            <a:off x="581081" y="97269"/>
            <a:ext cx="8596668" cy="1320800"/>
          </a:xfrm>
        </p:spPr>
        <p:txBody>
          <a:bodyPr/>
          <a:lstStyle/>
          <a:p>
            <a:r>
              <a:rPr lang="en-GB" dirty="0"/>
              <a:t>RSE Curriculum</a:t>
            </a:r>
          </a:p>
        </p:txBody>
      </p:sp>
      <p:sp>
        <p:nvSpPr>
          <p:cNvPr id="3" name="Content Placeholder 2">
            <a:extLst>
              <a:ext uri="{FF2B5EF4-FFF2-40B4-BE49-F238E27FC236}">
                <a16:creationId xmlns:a16="http://schemas.microsoft.com/office/drawing/2014/main" id="{81F10EE6-0DFB-47CF-54A5-9E1D95DB9385}"/>
              </a:ext>
            </a:extLst>
          </p:cNvPr>
          <p:cNvSpPr>
            <a:spLocks noGrp="1"/>
          </p:cNvSpPr>
          <p:nvPr>
            <p:ph idx="1"/>
          </p:nvPr>
        </p:nvSpPr>
        <p:spPr>
          <a:xfrm>
            <a:off x="402326" y="825270"/>
            <a:ext cx="6445362" cy="6003062"/>
          </a:xfrm>
        </p:spPr>
        <p:txBody>
          <a:bodyPr>
            <a:normAutofit fontScale="92500" lnSpcReduction="10000"/>
          </a:bodyPr>
          <a:lstStyle/>
          <a:p>
            <a:pPr marL="0" indent="0">
              <a:buFontTx/>
              <a:buNone/>
              <a:defRPr/>
            </a:pPr>
            <a:r>
              <a:rPr lang="en-GB" sz="2400" dirty="0">
                <a:solidFill>
                  <a:srgbClr val="1F1F1F"/>
                </a:solidFill>
              </a:rPr>
              <a:t>This mandatory RSE Code supports schools to design their RSE. The content is set within the context of broad and interlinked learning strands, namely:</a:t>
            </a:r>
          </a:p>
          <a:p>
            <a:pPr>
              <a:buFont typeface="Arial" panose="020B0604020202020204" pitchFamily="34" charset="0"/>
              <a:buChar char="•"/>
              <a:defRPr/>
            </a:pPr>
            <a:r>
              <a:rPr lang="en-GB" sz="2400" dirty="0">
                <a:solidFill>
                  <a:srgbClr val="1F1F1F"/>
                </a:solidFill>
                <a:hlinkClick r:id="rId2"/>
              </a:rPr>
              <a:t>relationships and identity</a:t>
            </a:r>
            <a:endParaRPr lang="en-GB" sz="2400" dirty="0">
              <a:solidFill>
                <a:srgbClr val="1F1F1F"/>
              </a:solidFill>
            </a:endParaRPr>
          </a:p>
          <a:p>
            <a:pPr>
              <a:buFont typeface="Arial" panose="020B0604020202020204" pitchFamily="34" charset="0"/>
              <a:buChar char="•"/>
              <a:defRPr/>
            </a:pPr>
            <a:r>
              <a:rPr lang="en-GB" sz="2400" dirty="0">
                <a:solidFill>
                  <a:srgbClr val="1F1F1F"/>
                </a:solidFill>
                <a:hlinkClick r:id="rId3"/>
              </a:rPr>
              <a:t>sexual health and well-being</a:t>
            </a:r>
            <a:endParaRPr lang="en-GB" sz="2400" dirty="0">
              <a:solidFill>
                <a:srgbClr val="1F1F1F"/>
              </a:solidFill>
            </a:endParaRPr>
          </a:p>
          <a:p>
            <a:pPr>
              <a:buFont typeface="Arial" panose="020B0604020202020204" pitchFamily="34" charset="0"/>
              <a:buChar char="•"/>
              <a:defRPr/>
            </a:pPr>
            <a:r>
              <a:rPr lang="en-GB" sz="2400" dirty="0">
                <a:solidFill>
                  <a:srgbClr val="1F1F1F"/>
                </a:solidFill>
                <a:hlinkClick r:id="rId4"/>
              </a:rPr>
              <a:t>empowerment, safety and respect</a:t>
            </a:r>
            <a:endParaRPr lang="en-GB" sz="2400" dirty="0">
              <a:solidFill>
                <a:srgbClr val="1F1F1F"/>
              </a:solidFill>
            </a:endParaRPr>
          </a:p>
          <a:p>
            <a:pPr>
              <a:buFont typeface="Arial" panose="020B0604020202020204" pitchFamily="34" charset="0"/>
              <a:buChar char="•"/>
              <a:defRPr/>
            </a:pPr>
            <a:endParaRPr lang="en-GB" sz="2400" dirty="0">
              <a:solidFill>
                <a:srgbClr val="1F1F1F"/>
              </a:solidFill>
            </a:endParaRPr>
          </a:p>
          <a:p>
            <a:pPr>
              <a:defRPr/>
            </a:pPr>
            <a:r>
              <a:rPr lang="en-GB" sz="2400" dirty="0">
                <a:solidFill>
                  <a:srgbClr val="1F1F1F"/>
                </a:solidFill>
              </a:rPr>
              <a:t>Phase 1 – Foundation Phase (up to age 7)</a:t>
            </a:r>
          </a:p>
          <a:p>
            <a:pPr>
              <a:defRPr/>
            </a:pPr>
            <a:r>
              <a:rPr lang="en-GB" sz="2400" dirty="0">
                <a:solidFill>
                  <a:srgbClr val="1F1F1F"/>
                </a:solidFill>
              </a:rPr>
              <a:t>Phase 2 – Key Stage 2 (up to age 11)</a:t>
            </a:r>
          </a:p>
          <a:p>
            <a:pPr>
              <a:defRPr/>
            </a:pPr>
            <a:r>
              <a:rPr lang="en-GB" sz="2400" dirty="0">
                <a:solidFill>
                  <a:srgbClr val="1F1F1F"/>
                </a:solidFill>
              </a:rPr>
              <a:t>Phase 3 – Key Stage 3 (up to age 16)</a:t>
            </a:r>
          </a:p>
          <a:p>
            <a:pPr marL="0" indent="0">
              <a:buNone/>
              <a:defRPr/>
            </a:pPr>
            <a:endParaRPr lang="en-GB" sz="2400" dirty="0">
              <a:solidFill>
                <a:srgbClr val="373737"/>
              </a:solidFill>
            </a:endParaRPr>
          </a:p>
          <a:p>
            <a:pPr marL="0" indent="0">
              <a:buNone/>
              <a:defRPr/>
            </a:pPr>
            <a:r>
              <a:rPr lang="en-GB" sz="1900" dirty="0">
                <a:solidFill>
                  <a:schemeClr val="tx1"/>
                </a:solidFill>
              </a:rPr>
              <a:t>*C</a:t>
            </a:r>
            <a:r>
              <a:rPr lang="en-GB" sz="1900" b="0" i="0" u="none" strike="noStrike" baseline="0" dirty="0">
                <a:solidFill>
                  <a:schemeClr val="tx1"/>
                </a:solidFill>
              </a:rPr>
              <a:t>hildren develop at different rates and practitioners take account of everything they know about a learner’s cognitive, social and emotional development when introducing RSE strands. </a:t>
            </a:r>
            <a:endParaRPr lang="en-GB" sz="1900" dirty="0">
              <a:solidFill>
                <a:schemeClr val="tx1"/>
              </a:solidFill>
            </a:endParaRPr>
          </a:p>
        </p:txBody>
      </p:sp>
      <p:pic>
        <p:nvPicPr>
          <p:cNvPr id="4" name="Picture 3">
            <a:extLst>
              <a:ext uri="{FF2B5EF4-FFF2-40B4-BE49-F238E27FC236}">
                <a16:creationId xmlns:a16="http://schemas.microsoft.com/office/drawing/2014/main" id="{A3A9CA10-96CE-34F8-97A8-91AE69E2B511}"/>
              </a:ext>
            </a:extLst>
          </p:cNvPr>
          <p:cNvPicPr>
            <a:picLocks noChangeAspect="1"/>
          </p:cNvPicPr>
          <p:nvPr/>
        </p:nvPicPr>
        <p:blipFill rotWithShape="1">
          <a:blip r:embed="rId5"/>
          <a:srcRect l="28636" t="12432" r="32801" b="5864"/>
          <a:stretch/>
        </p:blipFill>
        <p:spPr>
          <a:xfrm>
            <a:off x="7026443" y="991808"/>
            <a:ext cx="3729917" cy="5268429"/>
          </a:xfrm>
          <a:prstGeom prst="rect">
            <a:avLst/>
          </a:prstGeom>
        </p:spPr>
      </p:pic>
    </p:spTree>
    <p:extLst>
      <p:ext uri="{BB962C8B-B14F-4D97-AF65-F5344CB8AC3E}">
        <p14:creationId xmlns:p14="http://schemas.microsoft.com/office/powerpoint/2010/main" val="366738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E94B-28FE-CBA2-27A5-099352EC9DA2}"/>
              </a:ext>
            </a:extLst>
          </p:cNvPr>
          <p:cNvSpPr>
            <a:spLocks noGrp="1"/>
          </p:cNvSpPr>
          <p:nvPr>
            <p:ph type="title"/>
          </p:nvPr>
        </p:nvSpPr>
        <p:spPr>
          <a:xfrm>
            <a:off x="581082" y="224589"/>
            <a:ext cx="8596668" cy="1320800"/>
          </a:xfrm>
        </p:spPr>
        <p:txBody>
          <a:bodyPr/>
          <a:lstStyle/>
          <a:p>
            <a:r>
              <a:rPr lang="en-GB" dirty="0"/>
              <a:t>Links to the Curriculum – Health &amp; </a:t>
            </a:r>
            <a:r>
              <a:rPr lang="en-GB"/>
              <a:t>Wellbeing Area </a:t>
            </a:r>
            <a:r>
              <a:rPr lang="en-GB" dirty="0"/>
              <a:t>of Learning Experience</a:t>
            </a:r>
          </a:p>
        </p:txBody>
      </p:sp>
      <p:sp>
        <p:nvSpPr>
          <p:cNvPr id="3" name="Content Placeholder 2">
            <a:extLst>
              <a:ext uri="{FF2B5EF4-FFF2-40B4-BE49-F238E27FC236}">
                <a16:creationId xmlns:a16="http://schemas.microsoft.com/office/drawing/2014/main" id="{88664A1E-340A-68DE-90FF-F64DD46EBF2B}"/>
              </a:ext>
            </a:extLst>
          </p:cNvPr>
          <p:cNvSpPr>
            <a:spLocks noGrp="1"/>
          </p:cNvSpPr>
          <p:nvPr>
            <p:ph idx="1"/>
          </p:nvPr>
        </p:nvSpPr>
        <p:spPr>
          <a:xfrm>
            <a:off x="495014" y="1718797"/>
            <a:ext cx="9109624" cy="5060138"/>
          </a:xfrm>
        </p:spPr>
        <p:txBody>
          <a:bodyPr>
            <a:normAutofit/>
          </a:bodyPr>
          <a:lstStyle/>
          <a:p>
            <a:pPr>
              <a:spcBef>
                <a:spcPct val="0"/>
              </a:spcBef>
              <a:buFontTx/>
              <a:buNone/>
              <a:defRPr/>
            </a:pPr>
            <a:r>
              <a:rPr lang="en-GB" altLang="en-US" sz="1800" b="1" dirty="0">
                <a:solidFill>
                  <a:srgbClr val="FF0000"/>
                </a:solidFill>
              </a:rPr>
              <a:t>WM3 – Our decision making impacts on the quality of our lives and others</a:t>
            </a:r>
          </a:p>
          <a:p>
            <a:pPr>
              <a:spcBef>
                <a:spcPct val="0"/>
              </a:spcBef>
              <a:buFontTx/>
              <a:buNone/>
              <a:defRPr/>
            </a:pPr>
            <a:r>
              <a:rPr lang="en-GB" altLang="en-US" sz="1800" dirty="0">
                <a:solidFill>
                  <a:srgbClr val="000000"/>
                </a:solidFill>
              </a:rPr>
              <a:t>(Learners make informed decisions regarding food and nutrition, personal care and hygiene, substance misuse, healthy relationships, personal safety [including online safety] careers and financial management.)</a:t>
            </a:r>
          </a:p>
          <a:p>
            <a:pPr>
              <a:spcBef>
                <a:spcPct val="0"/>
              </a:spcBef>
              <a:buFontTx/>
              <a:buNone/>
              <a:defRPr/>
            </a:pPr>
            <a:endParaRPr lang="en-GB" altLang="en-US" sz="1800" dirty="0">
              <a:solidFill>
                <a:srgbClr val="000000"/>
              </a:solidFill>
            </a:endParaRPr>
          </a:p>
          <a:p>
            <a:pPr>
              <a:spcBef>
                <a:spcPct val="0"/>
              </a:spcBef>
              <a:buFontTx/>
              <a:buNone/>
              <a:defRPr/>
            </a:pPr>
            <a:r>
              <a:rPr lang="en-GB" altLang="en-US" sz="1800" b="1" dirty="0">
                <a:solidFill>
                  <a:srgbClr val="FF0000"/>
                </a:solidFill>
                <a:cs typeface="Arial" panose="020B0604020202020204" pitchFamily="34" charset="0"/>
              </a:rPr>
              <a:t>WM4 – How we engage with different social influences shapes who we are and our health and well-being</a:t>
            </a:r>
          </a:p>
          <a:p>
            <a:pPr>
              <a:spcBef>
                <a:spcPct val="0"/>
              </a:spcBef>
              <a:buFontTx/>
              <a:buNone/>
              <a:defRPr/>
            </a:pPr>
            <a:r>
              <a:rPr lang="en-GB" altLang="en-US" sz="1800" dirty="0">
                <a:solidFill>
                  <a:srgbClr val="000000"/>
                </a:solidFill>
                <a:cs typeface="Arial" panose="020B0604020202020204" pitchFamily="34" charset="0"/>
              </a:rPr>
              <a:t>(This involves learners developing their own identity, resilience and values, and establishing links with the local community, wider communities and virtual communities/social groups, including an awareness of potential dangers.)</a:t>
            </a:r>
          </a:p>
          <a:p>
            <a:pPr>
              <a:spcBef>
                <a:spcPct val="0"/>
              </a:spcBef>
              <a:buFontTx/>
              <a:buNone/>
              <a:defRPr/>
            </a:pPr>
            <a:endParaRPr lang="en-GB" altLang="en-US" sz="1800" dirty="0">
              <a:solidFill>
                <a:srgbClr val="000000"/>
              </a:solidFill>
            </a:endParaRPr>
          </a:p>
          <a:p>
            <a:pPr>
              <a:spcBef>
                <a:spcPct val="0"/>
              </a:spcBef>
              <a:buFontTx/>
              <a:buNone/>
              <a:defRPr/>
            </a:pPr>
            <a:r>
              <a:rPr lang="en-GB" altLang="en-US" sz="1800" b="1" dirty="0">
                <a:solidFill>
                  <a:srgbClr val="FF0000"/>
                </a:solidFill>
                <a:cs typeface="Arial" panose="020B0604020202020204" pitchFamily="34" charset="0"/>
              </a:rPr>
              <a:t>WM5 – Healthy relationships are fundamental to our sense of belonging and well-being</a:t>
            </a:r>
          </a:p>
          <a:p>
            <a:pPr>
              <a:spcBef>
                <a:spcPct val="0"/>
              </a:spcBef>
              <a:buFontTx/>
              <a:buNone/>
              <a:defRPr/>
            </a:pPr>
            <a:r>
              <a:rPr lang="en-GB" altLang="en-US" sz="1800" dirty="0">
                <a:solidFill>
                  <a:srgbClr val="000000"/>
                </a:solidFill>
                <a:cs typeface="Arial" panose="020B0604020202020204" pitchFamily="34" charset="0"/>
              </a:rPr>
              <a:t>(This involves learners understanding relationships, e.g. friends, family, romantic, sexual, professional and spiritual. Learners develop skills to form and maintain positive relationships based on trust and mutual respect. Learners know how to manage conflict.)</a:t>
            </a:r>
          </a:p>
        </p:txBody>
      </p:sp>
    </p:spTree>
    <p:extLst>
      <p:ext uri="{BB962C8B-B14F-4D97-AF65-F5344CB8AC3E}">
        <p14:creationId xmlns:p14="http://schemas.microsoft.com/office/powerpoint/2010/main" val="1442114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6E94B-28FE-CBA2-27A5-099352EC9DA2}"/>
              </a:ext>
            </a:extLst>
          </p:cNvPr>
          <p:cNvSpPr>
            <a:spLocks noGrp="1"/>
          </p:cNvSpPr>
          <p:nvPr>
            <p:ph type="title"/>
          </p:nvPr>
        </p:nvSpPr>
        <p:spPr>
          <a:xfrm>
            <a:off x="581082" y="224589"/>
            <a:ext cx="8596668" cy="1320800"/>
          </a:xfrm>
        </p:spPr>
        <p:txBody>
          <a:bodyPr/>
          <a:lstStyle/>
          <a:p>
            <a:r>
              <a:rPr lang="en-GB" dirty="0"/>
              <a:t>Links to the Curriculum – Humanities and Science &amp; Technology</a:t>
            </a:r>
          </a:p>
        </p:txBody>
      </p:sp>
      <p:pic>
        <p:nvPicPr>
          <p:cNvPr id="7" name="Picture 6">
            <a:extLst>
              <a:ext uri="{FF2B5EF4-FFF2-40B4-BE49-F238E27FC236}">
                <a16:creationId xmlns:a16="http://schemas.microsoft.com/office/drawing/2014/main" id="{0893F675-F412-7035-915C-4845E9008526}"/>
              </a:ext>
            </a:extLst>
          </p:cNvPr>
          <p:cNvPicPr>
            <a:picLocks noChangeAspect="1"/>
          </p:cNvPicPr>
          <p:nvPr/>
        </p:nvPicPr>
        <p:blipFill rotWithShape="1">
          <a:blip r:embed="rId2"/>
          <a:srcRect l="16933" t="23665" r="32436" b="8076"/>
          <a:stretch/>
        </p:blipFill>
        <p:spPr>
          <a:xfrm>
            <a:off x="398762" y="1443372"/>
            <a:ext cx="5928673" cy="5328689"/>
          </a:xfrm>
          <a:prstGeom prst="rect">
            <a:avLst/>
          </a:prstGeom>
        </p:spPr>
      </p:pic>
      <p:sp>
        <p:nvSpPr>
          <p:cNvPr id="3" name="Thought Bubble: Cloud 2">
            <a:extLst>
              <a:ext uri="{FF2B5EF4-FFF2-40B4-BE49-F238E27FC236}">
                <a16:creationId xmlns:a16="http://schemas.microsoft.com/office/drawing/2014/main" id="{88B2FF09-F610-1308-C8BF-5904076A3814}"/>
              </a:ext>
            </a:extLst>
          </p:cNvPr>
          <p:cNvSpPr/>
          <p:nvPr/>
        </p:nvSpPr>
        <p:spPr>
          <a:xfrm>
            <a:off x="6067873" y="2699812"/>
            <a:ext cx="4924926" cy="2815807"/>
          </a:xfrm>
          <a:prstGeom prst="cloudCallout">
            <a:avLst>
              <a:gd name="adj1" fmla="val -32458"/>
              <a:gd name="adj2" fmla="val -865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373737"/>
                </a:solidFill>
              </a:rPr>
              <a:t>L</a:t>
            </a:r>
            <a:r>
              <a:rPr lang="en-GB" sz="1800" b="0" i="0" u="none" strike="noStrike" baseline="0" dirty="0">
                <a:solidFill>
                  <a:srgbClr val="373737"/>
                </a:solidFill>
              </a:rPr>
              <a:t>ife-cycles and reproduction will continue to be taught through the science and technology Area, which along with other disciplines, draws upon the discipline of biology.</a:t>
            </a:r>
            <a:endParaRPr lang="en-GB" dirty="0"/>
          </a:p>
        </p:txBody>
      </p:sp>
    </p:spTree>
    <p:extLst>
      <p:ext uri="{BB962C8B-B14F-4D97-AF65-F5344CB8AC3E}">
        <p14:creationId xmlns:p14="http://schemas.microsoft.com/office/powerpoint/2010/main" val="267604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20FDB-6325-4891-0B56-0C0A2F55D8FF}"/>
              </a:ext>
            </a:extLst>
          </p:cNvPr>
          <p:cNvSpPr>
            <a:spLocks noGrp="1"/>
          </p:cNvSpPr>
          <p:nvPr>
            <p:ph type="title"/>
          </p:nvPr>
        </p:nvSpPr>
        <p:spPr/>
        <p:txBody>
          <a:bodyPr/>
          <a:lstStyle/>
          <a:p>
            <a:r>
              <a:rPr lang="en-GB" dirty="0"/>
              <a:t>What will Primary children be taught?</a:t>
            </a:r>
          </a:p>
        </p:txBody>
      </p:sp>
      <p:pic>
        <p:nvPicPr>
          <p:cNvPr id="4" name="Online Media 3" title="What will primary children be taught?">
            <a:hlinkClick r:id="" action="ppaction://media"/>
            <a:extLst>
              <a:ext uri="{FF2B5EF4-FFF2-40B4-BE49-F238E27FC236}">
                <a16:creationId xmlns:a16="http://schemas.microsoft.com/office/drawing/2014/main" id="{292EC559-9E91-A927-0FA5-C2E3B8A33CB2}"/>
              </a:ext>
            </a:extLst>
          </p:cNvPr>
          <p:cNvPicPr>
            <a:picLocks noRot="1" noChangeAspect="1"/>
          </p:cNvPicPr>
          <p:nvPr>
            <a:videoFile r:link="rId1"/>
          </p:nvPr>
        </p:nvPicPr>
        <p:blipFill>
          <a:blip r:embed="rId4"/>
          <a:stretch>
            <a:fillRect/>
          </a:stretch>
        </p:blipFill>
        <p:spPr>
          <a:xfrm>
            <a:off x="1847379" y="1505125"/>
            <a:ext cx="6402847" cy="4802136"/>
          </a:xfrm>
          <a:prstGeom prst="rect">
            <a:avLst/>
          </a:prstGeom>
        </p:spPr>
      </p:pic>
      <p:sp>
        <p:nvSpPr>
          <p:cNvPr id="5" name="TextBox 4">
            <a:extLst>
              <a:ext uri="{FF2B5EF4-FFF2-40B4-BE49-F238E27FC236}">
                <a16:creationId xmlns:a16="http://schemas.microsoft.com/office/drawing/2014/main" id="{EA9B627D-B243-C471-E3E7-C81EE0B058CD}"/>
              </a:ext>
            </a:extLst>
          </p:cNvPr>
          <p:cNvSpPr txBox="1"/>
          <p:nvPr/>
        </p:nvSpPr>
        <p:spPr>
          <a:xfrm>
            <a:off x="2334127" y="6381139"/>
            <a:ext cx="6098290" cy="369332"/>
          </a:xfrm>
          <a:prstGeom prst="rect">
            <a:avLst/>
          </a:prstGeom>
          <a:noFill/>
        </p:spPr>
        <p:txBody>
          <a:bodyPr wrap="square">
            <a:spAutoFit/>
          </a:bodyPr>
          <a:lstStyle/>
          <a:p>
            <a:r>
              <a:rPr lang="en-GB" dirty="0">
                <a:hlinkClick r:id="rId5"/>
              </a:rPr>
              <a:t>https://www.youtube.com/watch?v=RG0XN4ccvWQ</a:t>
            </a:r>
            <a:r>
              <a:rPr lang="en-GB" dirty="0"/>
              <a:t> </a:t>
            </a:r>
          </a:p>
        </p:txBody>
      </p:sp>
    </p:spTree>
    <p:extLst>
      <p:ext uri="{BB962C8B-B14F-4D97-AF65-F5344CB8AC3E}">
        <p14:creationId xmlns:p14="http://schemas.microsoft.com/office/powerpoint/2010/main" val="46302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362D5-C1E2-D014-3AF0-D616E99F423C}"/>
              </a:ext>
            </a:extLst>
          </p:cNvPr>
          <p:cNvSpPr>
            <a:spLocks noGrp="1"/>
          </p:cNvSpPr>
          <p:nvPr>
            <p:ph type="title"/>
          </p:nvPr>
        </p:nvSpPr>
        <p:spPr/>
        <p:txBody>
          <a:bodyPr/>
          <a:lstStyle/>
          <a:p>
            <a:r>
              <a:rPr lang="en-GB" dirty="0"/>
              <a:t>Resources to Support the RSE Curriculum</a:t>
            </a:r>
          </a:p>
        </p:txBody>
      </p:sp>
      <p:sp>
        <p:nvSpPr>
          <p:cNvPr id="3" name="Content Placeholder 2">
            <a:extLst>
              <a:ext uri="{FF2B5EF4-FFF2-40B4-BE49-F238E27FC236}">
                <a16:creationId xmlns:a16="http://schemas.microsoft.com/office/drawing/2014/main" id="{3032C8F8-311B-8E64-DEF4-51433C594F24}"/>
              </a:ext>
            </a:extLst>
          </p:cNvPr>
          <p:cNvSpPr>
            <a:spLocks noGrp="1"/>
          </p:cNvSpPr>
          <p:nvPr>
            <p:ph idx="1"/>
          </p:nvPr>
        </p:nvSpPr>
        <p:spPr>
          <a:xfrm>
            <a:off x="957689" y="3489557"/>
            <a:ext cx="3379027" cy="519349"/>
          </a:xfrm>
        </p:spPr>
        <p:txBody>
          <a:bodyPr>
            <a:normAutofit/>
          </a:bodyPr>
          <a:lstStyle/>
          <a:p>
            <a:pPr marL="0" indent="0" algn="ctr">
              <a:spcBef>
                <a:spcPct val="0"/>
              </a:spcBef>
              <a:buNone/>
              <a:defRPr/>
            </a:pPr>
            <a:r>
              <a:rPr lang="en-GB" altLang="en-US" sz="2800" b="1" dirty="0"/>
              <a:t>Growing Up (Hwb)</a:t>
            </a:r>
          </a:p>
        </p:txBody>
      </p:sp>
      <p:pic>
        <p:nvPicPr>
          <p:cNvPr id="1026" name="Picture 2" descr="Education">
            <a:extLst>
              <a:ext uri="{FF2B5EF4-FFF2-40B4-BE49-F238E27FC236}">
                <a16:creationId xmlns:a16="http://schemas.microsoft.com/office/drawing/2014/main" id="{C098DA82-10A0-73E4-BFE8-BD04A0A023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595" y="4248654"/>
            <a:ext cx="1343025" cy="1952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ducation">
            <a:extLst>
              <a:ext uri="{FF2B5EF4-FFF2-40B4-BE49-F238E27FC236}">
                <a16:creationId xmlns:a16="http://schemas.microsoft.com/office/drawing/2014/main" id="{86B05CD6-0F99-CB84-F2E7-6A7A2A4EB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727" y="4248654"/>
            <a:ext cx="1352550" cy="1914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C4309DD7-8D37-C7D4-517C-A25529932965}"/>
              </a:ext>
            </a:extLst>
          </p:cNvPr>
          <p:cNvPicPr>
            <a:picLocks noChangeAspect="1"/>
          </p:cNvPicPr>
          <p:nvPr/>
        </p:nvPicPr>
        <p:blipFill rotWithShape="1">
          <a:blip r:embed="rId4"/>
          <a:srcRect l="231" t="10410" r="-414" b="4960"/>
          <a:stretch/>
        </p:blipFill>
        <p:spPr>
          <a:xfrm>
            <a:off x="827988" y="1476846"/>
            <a:ext cx="3379028" cy="1902945"/>
          </a:xfrm>
          <a:prstGeom prst="rect">
            <a:avLst/>
          </a:prstGeom>
        </p:spPr>
      </p:pic>
      <p:pic>
        <p:nvPicPr>
          <p:cNvPr id="1032" name="Picture 8" descr="The Forest Academy">
            <a:extLst>
              <a:ext uri="{FF2B5EF4-FFF2-40B4-BE49-F238E27FC236}">
                <a16:creationId xmlns:a16="http://schemas.microsoft.com/office/drawing/2014/main" id="{44878E6A-3F5A-5936-AEB5-1997EE5AF9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5668" y="1997043"/>
            <a:ext cx="4113481" cy="264438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AFC0FA79-8615-A77F-28E2-25388C31CCC6}"/>
              </a:ext>
            </a:extLst>
          </p:cNvPr>
          <p:cNvSpPr txBox="1">
            <a:spLocks/>
          </p:cNvSpPr>
          <p:nvPr/>
        </p:nvSpPr>
        <p:spPr>
          <a:xfrm>
            <a:off x="2037676" y="6280871"/>
            <a:ext cx="1163436" cy="5771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0"/>
              </a:spcBef>
              <a:buFont typeface="Wingdings 3" charset="2"/>
              <a:buNone/>
              <a:defRPr/>
            </a:pPr>
            <a:r>
              <a:rPr lang="en-GB" altLang="en-US" sz="2800" b="1" dirty="0"/>
              <a:t>Sense</a:t>
            </a:r>
          </a:p>
        </p:txBody>
      </p:sp>
      <p:sp>
        <p:nvSpPr>
          <p:cNvPr id="11" name="Content Placeholder 2">
            <a:extLst>
              <a:ext uri="{FF2B5EF4-FFF2-40B4-BE49-F238E27FC236}">
                <a16:creationId xmlns:a16="http://schemas.microsoft.com/office/drawing/2014/main" id="{01DA19CA-8B51-B3CF-43D2-792F117515A8}"/>
              </a:ext>
            </a:extLst>
          </p:cNvPr>
          <p:cNvSpPr txBox="1">
            <a:spLocks/>
          </p:cNvSpPr>
          <p:nvPr/>
        </p:nvSpPr>
        <p:spPr>
          <a:xfrm>
            <a:off x="5903731" y="4856794"/>
            <a:ext cx="2257353" cy="57712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ct val="0"/>
              </a:spcBef>
              <a:buFont typeface="Wingdings 3" charset="2"/>
              <a:buNone/>
              <a:defRPr/>
            </a:pPr>
            <a:r>
              <a:rPr lang="en-GB" altLang="en-US" sz="2800" b="1" dirty="0"/>
              <a:t>Jigsaw PSHE</a:t>
            </a:r>
          </a:p>
        </p:txBody>
      </p:sp>
    </p:spTree>
    <p:extLst>
      <p:ext uri="{BB962C8B-B14F-4D97-AF65-F5344CB8AC3E}">
        <p14:creationId xmlns:p14="http://schemas.microsoft.com/office/powerpoint/2010/main" val="4020755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5085-FB3E-D745-6716-034B3848419B}"/>
              </a:ext>
            </a:extLst>
          </p:cNvPr>
          <p:cNvSpPr>
            <a:spLocks noGrp="1"/>
          </p:cNvSpPr>
          <p:nvPr>
            <p:ph type="title"/>
          </p:nvPr>
        </p:nvSpPr>
        <p:spPr>
          <a:xfrm>
            <a:off x="134194" y="27890"/>
            <a:ext cx="8596668" cy="1320800"/>
          </a:xfrm>
        </p:spPr>
        <p:txBody>
          <a:bodyPr/>
          <a:lstStyle/>
          <a:p>
            <a:r>
              <a:rPr lang="en-GB" dirty="0"/>
              <a:t>What it is and what it’s not…</a:t>
            </a:r>
          </a:p>
        </p:txBody>
      </p:sp>
      <p:sp>
        <p:nvSpPr>
          <p:cNvPr id="3" name="Content Placeholder 2">
            <a:extLst>
              <a:ext uri="{FF2B5EF4-FFF2-40B4-BE49-F238E27FC236}">
                <a16:creationId xmlns:a16="http://schemas.microsoft.com/office/drawing/2014/main" id="{3FB4A6CE-EDE0-2246-8445-A3649C0094D7}"/>
              </a:ext>
            </a:extLst>
          </p:cNvPr>
          <p:cNvSpPr>
            <a:spLocks noGrp="1"/>
          </p:cNvSpPr>
          <p:nvPr>
            <p:ph idx="1"/>
          </p:nvPr>
        </p:nvSpPr>
        <p:spPr>
          <a:xfrm>
            <a:off x="457328" y="688290"/>
            <a:ext cx="8596668" cy="738329"/>
          </a:xfrm>
        </p:spPr>
        <p:txBody>
          <a:bodyPr/>
          <a:lstStyle/>
          <a:p>
            <a:pPr marL="0" indent="0">
              <a:buNone/>
            </a:pPr>
            <a:r>
              <a:rPr lang="en-GB" dirty="0">
                <a:hlinkClick r:id="rId2"/>
              </a:rPr>
              <a:t>The new Relationships and Sexuality Education (RSE) Code – what it is and what it’s not! | Curriculum for Wales Blog (</a:t>
            </a:r>
            <a:r>
              <a:rPr lang="en-GB" dirty="0" err="1">
                <a:hlinkClick r:id="rId2"/>
              </a:rPr>
              <a:t>gov.wales</a:t>
            </a:r>
            <a:r>
              <a:rPr lang="en-GB" dirty="0">
                <a:hlinkClick r:id="rId2"/>
              </a:rPr>
              <a:t>)</a:t>
            </a:r>
            <a:endParaRPr lang="en-GB" sz="3200" dirty="0">
              <a:solidFill>
                <a:srgbClr val="1F1F1F"/>
              </a:solidFill>
            </a:endParaRPr>
          </a:p>
        </p:txBody>
      </p:sp>
      <p:sp>
        <p:nvSpPr>
          <p:cNvPr id="9" name="Thought Bubble: Cloud 8">
            <a:extLst>
              <a:ext uri="{FF2B5EF4-FFF2-40B4-BE49-F238E27FC236}">
                <a16:creationId xmlns:a16="http://schemas.microsoft.com/office/drawing/2014/main" id="{9905DA46-3238-F722-1781-2EB0640CFDF0}"/>
              </a:ext>
            </a:extLst>
          </p:cNvPr>
          <p:cNvSpPr/>
          <p:nvPr/>
        </p:nvSpPr>
        <p:spPr>
          <a:xfrm>
            <a:off x="5857033" y="4017005"/>
            <a:ext cx="5747658" cy="2737478"/>
          </a:xfrm>
          <a:prstGeom prst="cloudCallout">
            <a:avLst>
              <a:gd name="adj1" fmla="val -13224"/>
              <a:gd name="adj2" fmla="val -1366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rgbClr val="373737"/>
                </a:solidFill>
                <a:latin typeface="+mj-lt"/>
              </a:rPr>
              <a:t>The Code does not promote, or actively encourage, any particular life-style choice, religious or values-based views, or specific activities; but aims to ensure that schools create safe and supportive learning environments’.</a:t>
            </a:r>
            <a:endParaRPr lang="en-GB" dirty="0">
              <a:latin typeface="+mj-lt"/>
            </a:endParaRPr>
          </a:p>
        </p:txBody>
      </p:sp>
      <p:sp>
        <p:nvSpPr>
          <p:cNvPr id="11" name="Thought Bubble: Cloud 10">
            <a:extLst>
              <a:ext uri="{FF2B5EF4-FFF2-40B4-BE49-F238E27FC236}">
                <a16:creationId xmlns:a16="http://schemas.microsoft.com/office/drawing/2014/main" id="{F0F9E03A-96BE-2D11-4CDB-35C8224AEB13}"/>
              </a:ext>
            </a:extLst>
          </p:cNvPr>
          <p:cNvSpPr/>
          <p:nvPr/>
        </p:nvSpPr>
        <p:spPr>
          <a:xfrm>
            <a:off x="0" y="2087019"/>
            <a:ext cx="6096000" cy="3134708"/>
          </a:xfrm>
          <a:prstGeom prst="cloudCallout">
            <a:avLst>
              <a:gd name="adj1" fmla="val 64881"/>
              <a:gd name="adj2" fmla="val -68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baseline="0" dirty="0">
                <a:solidFill>
                  <a:srgbClr val="373737"/>
                </a:solidFill>
              </a:rPr>
              <a:t>… phases relate to ‘developmentally appropriate’ content. The learning set out in each phase indicates broadly when practitioners should start to consider whether learning in a phase is developmentally appropriate for their learners.</a:t>
            </a:r>
            <a:endParaRPr lang="en-GB" dirty="0"/>
          </a:p>
        </p:txBody>
      </p:sp>
    </p:spTree>
    <p:extLst>
      <p:ext uri="{BB962C8B-B14F-4D97-AF65-F5344CB8AC3E}">
        <p14:creationId xmlns:p14="http://schemas.microsoft.com/office/powerpoint/2010/main" val="267591898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64</TotalTime>
  <Words>1000</Words>
  <Application>Microsoft Office PowerPoint</Application>
  <PresentationFormat>Widescreen</PresentationFormat>
  <Paragraphs>75</Paragraphs>
  <Slides>13</Slides>
  <Notes>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Trebuchet MS</vt:lpstr>
      <vt:lpstr>Wingdings 3</vt:lpstr>
      <vt:lpstr>Facet</vt:lpstr>
      <vt:lpstr>PowerPoint Presentation</vt:lpstr>
      <vt:lpstr>Welsh Government believes…</vt:lpstr>
      <vt:lpstr>RSE Code of Practice</vt:lpstr>
      <vt:lpstr>RSE Curriculum</vt:lpstr>
      <vt:lpstr>Links to the Curriculum – Health &amp; Wellbeing Area of Learning Experience</vt:lpstr>
      <vt:lpstr>Links to the Curriculum – Humanities and Science &amp; Technology</vt:lpstr>
      <vt:lpstr>What will Primary children be taught?</vt:lpstr>
      <vt:lpstr>Resources to Support the RSE Curriculum</vt:lpstr>
      <vt:lpstr>What it is and what it’s not…</vt:lpstr>
      <vt:lpstr>What it is and what it’s not…</vt:lpstr>
      <vt:lpstr>What it is and what it’s not…</vt:lpstr>
      <vt:lpstr>Communication with Parents</vt:lpstr>
      <vt:lpstr>Case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J</dc:creator>
  <cp:lastModifiedBy>Jason J</cp:lastModifiedBy>
  <cp:revision>30</cp:revision>
  <dcterms:created xsi:type="dcterms:W3CDTF">2022-09-25T08:45:26Z</dcterms:created>
  <dcterms:modified xsi:type="dcterms:W3CDTF">2022-10-09T13:31:13Z</dcterms:modified>
</cp:coreProperties>
</file>